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7" r:id="rId7"/>
    <p:sldId id="261" r:id="rId8"/>
    <p:sldId id="262" r:id="rId9"/>
    <p:sldId id="263" r:id="rId10"/>
    <p:sldId id="265" r:id="rId11"/>
    <p:sldId id="264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62A"/>
    <a:srgbClr val="FB7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3297-FB21-3DAA-DDDD-73CDABC7D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B60B2-E279-60E5-C34D-EC7BF5746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873CB-BA12-D2D2-32B6-3B67C6EB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193D6-7440-AD25-14B6-44FA9444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06F08-3BDA-DE91-C034-74A0CAE6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8228-22F0-DDD2-0D14-39F15C3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9DD73-7339-A327-1948-57796DE6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E77A7-FEBC-57EE-460C-CC0B718CC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89E18-DBED-2F2E-1431-CD35C2DB3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185E3-69A3-A12E-A475-7D69AA6B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98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4B00A2-1DF6-A285-E973-F221921F4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FFADB-6544-4958-AFC0-E8DDFD765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425F9-1CC5-FA61-A9D5-510DBBB52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8877F-7361-0DE5-D11B-D77022C1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6901D-FBED-5FD9-C175-74BD49AB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7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845F-25CF-E0E2-7B28-4A2347DD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CACC5-1836-D53D-AE33-C961B9CD8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B4B83-3995-D962-7743-B133296B2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977DE-19A2-72CA-D787-678F3BB69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A57DF-BB57-9810-F058-9A7B7551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7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00D9-31A6-8BF8-BCDE-426FEAF3F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B616B-9F54-1EA3-F226-77D5FC337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DF0A7-C73B-A30D-B6B7-104793E8D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7D3DF-536B-069E-8807-7D98C5DC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706F3-BEC7-4077-D096-E957FE21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12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3C8A-252D-CF7B-6EA2-A0ED0FE8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878E-F0DD-0C34-866F-7F0A8E1F0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88CDC-99D9-7CB1-52A6-0E6ABF7A1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B84EE-0DD7-0C23-2CAB-12B91F62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18312-69C9-8836-30C7-1AC3B9F65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CF547-BED1-0C97-8C36-4179B9E5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68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3506-8113-340A-6909-1E50168E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F034E-49A8-50FA-D1D2-5E678CDC8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3E034-1BA8-0481-2EFB-9FF63F00C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45EE3F-7161-7432-01B5-AE14F326C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E925F-3505-3D64-3D24-0C88876FC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DCC740-F7BB-3319-ECEB-CE4ADDD8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A6EC7-3613-FB6F-68A6-D1BD3C89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716C40-81E9-B807-435A-2B110275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94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94F70-A8C6-A5F5-A9F5-35888AE4D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233A7-97AC-A8E1-30A1-D5A27E2DB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A594E-64B9-48DF-364E-388FBDC1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0A8BB-17C8-49AF-6502-8255BC849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63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2A845D-A472-04D9-BF6E-6488C232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A54B3-ABE8-69C9-1D1A-10367181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00882-BEE0-F2E0-B357-DEC33265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5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A581-809B-206C-1081-60167DF22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19B92-792C-C122-1B0D-E48EE8486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06907-F2F8-F72E-6533-9A79DDCA1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D2528-3C1C-F7FA-DF26-8FB1E3B7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CDCF6-55CC-73B9-17A8-1C0C64836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10041-6D6B-420E-67FC-EACD7759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B37A-AC26-5C3A-49FB-7C90E1080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E29FF-CB1E-D086-CEE7-99E862949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ADBC2-7BC9-EC54-819F-4E54651D0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35E41-2CBD-8E78-6E5F-939DEA57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401F4-5942-6EFF-B507-A76C14A4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68E78-06C7-F32F-05DE-BC093606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6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B2558-231F-1CD8-1733-9F1FA7DA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089D2-04B7-D68C-7C5F-54A4CA6EA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3729F-47EA-C6F7-1F1A-101B07E01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909081-09E6-4621-9E3E-A2B56A37F448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CB684-5DED-28A8-9715-EF216CB98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D7C3E-D151-CF9B-E606-9AC1A456B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5988B2-9F01-4054-AB4C-2671A8FE3A9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7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2E3DFF-C39C-F296-15BC-84A7CB37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5D0D5B-CDCD-9117-237F-798CEA47707A}"/>
              </a:ext>
            </a:extLst>
          </p:cNvPr>
          <p:cNvSpPr txBox="1"/>
          <p:nvPr/>
        </p:nvSpPr>
        <p:spPr>
          <a:xfrm>
            <a:off x="723899" y="289318"/>
            <a:ext cx="10584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INTRODUÇÃO AO BITCOIN: A </a:t>
            </a:r>
            <a:r>
              <a:rPr lang="en-US" sz="2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Centralização</a:t>
            </a:r>
            <a:r>
              <a:rPr lang="en-US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Monetária</a:t>
            </a:r>
            <a:r>
              <a:rPr lang="en-US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é mais </a:t>
            </a:r>
            <a:r>
              <a:rPr lang="en-US" sz="28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uma</a:t>
            </a:r>
            <a:r>
              <a:rPr lang="en-US" sz="2800" dirty="0">
                <a:solidFill>
                  <a:schemeClr val="bg1"/>
                </a:solidFill>
                <a:latin typeface="Montserrat ExtraBold" panose="00000900000000000000" pitchFamily="2" charset="0"/>
              </a:rPr>
              <a:t> forma de controle do SISTEMA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F8CA0-158E-A068-F548-092F6D18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88" y="1642588"/>
            <a:ext cx="7768802" cy="3641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16977-1CD1-87AB-A4C4-AA3A0BE2E3AE}"/>
              </a:ext>
            </a:extLst>
          </p:cNvPr>
          <p:cNvSpPr/>
          <p:nvPr/>
        </p:nvSpPr>
        <p:spPr>
          <a:xfrm>
            <a:off x="586076" y="5645352"/>
            <a:ext cx="3978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Liberte-se!!!</a:t>
            </a:r>
          </a:p>
        </p:txBody>
      </p:sp>
    </p:spTree>
    <p:extLst>
      <p:ext uri="{BB962C8B-B14F-4D97-AF65-F5344CB8AC3E}">
        <p14:creationId xmlns:p14="http://schemas.microsoft.com/office/powerpoint/2010/main" val="2383077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D1C63-8149-1AD4-15E4-5329ECF07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E2C531-AF79-DD86-33CF-C90D4292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9090FB-9339-A170-ED9A-BBA21E02C3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28353" r="19941"/>
          <a:stretch>
            <a:fillRect/>
          </a:stretch>
        </p:blipFill>
        <p:spPr>
          <a:xfrm>
            <a:off x="8252460" y="1629833"/>
            <a:ext cx="3348990" cy="3598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88C557-4C65-AE18-0278-09FDF91128E0}"/>
              </a:ext>
            </a:extLst>
          </p:cNvPr>
          <p:cNvSpPr txBox="1"/>
          <p:nvPr/>
        </p:nvSpPr>
        <p:spPr>
          <a:xfrm>
            <a:off x="867507" y="266283"/>
            <a:ext cx="777357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Rolante (RS): Pioneirismo no Uso do Bitcoin</a:t>
            </a:r>
          </a:p>
          <a:p>
            <a:endParaRPr lang="pt-BR" sz="1400" b="1" dirty="0">
              <a:solidFill>
                <a:schemeClr val="bg1"/>
              </a:solidFill>
            </a:endParaRPr>
          </a:p>
          <a:p>
            <a:r>
              <a:rPr lang="pt-BR" sz="1300" b="1" dirty="0">
                <a:solidFill>
                  <a:schemeClr val="bg1"/>
                </a:solidFill>
              </a:rPr>
              <a:t>Introdução:</a:t>
            </a:r>
            <a:br>
              <a:rPr lang="pt-BR" sz="1300" dirty="0">
                <a:solidFill>
                  <a:schemeClr val="bg1"/>
                </a:solidFill>
              </a:rPr>
            </a:br>
            <a:r>
              <a:rPr lang="pt-BR" sz="1300" dirty="0">
                <a:solidFill>
                  <a:schemeClr val="bg1"/>
                </a:solidFill>
              </a:rPr>
              <a:t>Rolante, cidade localizada no Vale do Paranhana, Rio Grande do Sul, destaca-se globalmente pela adoção do Bitcoin como meio de pagamento, tornando-se referência em inovação financeira no Brasil.</a:t>
            </a:r>
          </a:p>
          <a:p>
            <a:endParaRPr lang="pt-BR" sz="1300" b="1" dirty="0">
              <a:solidFill>
                <a:schemeClr val="bg1"/>
              </a:solidFill>
            </a:endParaRPr>
          </a:p>
          <a:p>
            <a:r>
              <a:rPr lang="pt-BR" sz="1300" b="1" dirty="0">
                <a:solidFill>
                  <a:schemeClr val="bg1"/>
                </a:solidFill>
              </a:rPr>
              <a:t>Início da Adoção:</a:t>
            </a:r>
            <a:endParaRPr lang="pt-BR" sz="1300" dirty="0">
              <a:solidFill>
                <a:schemeClr val="bg1"/>
              </a:solidFill>
            </a:endParaRPr>
          </a:p>
          <a:p>
            <a:r>
              <a:rPr lang="pt-BR" sz="1300" dirty="0">
                <a:solidFill>
                  <a:schemeClr val="bg1"/>
                </a:solidFill>
              </a:rPr>
              <a:t>Em 2024, o projeto “Bitcoin é Aqui!” iniciou com palestras e workshops promovidos pela Associação do Comércio, Indústria, Serviços e Agropecuária de Rolante e Riozinho (ACISA). Em apenas 30 dias, a cidade superou Jericoacoara, no Ceará, tornando-se a maior comunidade do mundo a utilizar o Bitcoin como moeda corrente .</a:t>
            </a:r>
          </a:p>
          <a:p>
            <a:endParaRPr lang="pt-BR" sz="1300" b="1" dirty="0">
              <a:solidFill>
                <a:schemeClr val="bg1"/>
              </a:solidFill>
            </a:endParaRPr>
          </a:p>
          <a:p>
            <a:r>
              <a:rPr lang="pt-BR" sz="1300" b="1" dirty="0">
                <a:solidFill>
                  <a:schemeClr val="bg1"/>
                </a:solidFill>
              </a:rPr>
              <a:t>Adoção no Comércio Local:</a:t>
            </a:r>
            <a:endParaRPr lang="pt-BR" sz="1300" dirty="0">
              <a:solidFill>
                <a:schemeClr val="bg1"/>
              </a:solidFill>
            </a:endParaRPr>
          </a:p>
          <a:p>
            <a:r>
              <a:rPr lang="pt-BR" sz="1300" dirty="0">
                <a:solidFill>
                  <a:schemeClr val="bg1"/>
                </a:solidFill>
              </a:rPr>
              <a:t>Dos aproximadamente 500 estabelecimentos comerciais, 194 aceitam Bitcoin como forma de pagamento, superando capitais como Porto Alegre e São Paulo . A aceitação inclui farmácias, supermercados, lojas de ferragens, cafeterias e até o hospital local.</a:t>
            </a:r>
          </a:p>
          <a:p>
            <a:endParaRPr lang="pt-BR" sz="1300" dirty="0">
              <a:solidFill>
                <a:schemeClr val="bg1"/>
              </a:solidFill>
            </a:endParaRPr>
          </a:p>
          <a:p>
            <a:r>
              <a:rPr lang="pt-BR" sz="1300" b="1" dirty="0">
                <a:solidFill>
                  <a:schemeClr val="bg1"/>
                </a:solidFill>
              </a:rPr>
              <a:t>Eventos e Turismo:</a:t>
            </a:r>
            <a:endParaRPr lang="pt-BR" sz="1300" dirty="0">
              <a:solidFill>
                <a:schemeClr val="bg1"/>
              </a:solidFill>
            </a:endParaRPr>
          </a:p>
          <a:p>
            <a:r>
              <a:rPr lang="pt-BR" sz="1300" dirty="0">
                <a:solidFill>
                  <a:schemeClr val="bg1"/>
                </a:solidFill>
              </a:rPr>
              <a:t>Rolante sedia o Bitcoin Spring Festival, um dos maiores festivais de Bitcoin do mundo, atraindo turistas e entusiastas da criptomoeda. A cidade promove eventos como o Pizza Day e o Bier Rock, celebrando a cultura do Bitcoin com atividades culturais e educativas .</a:t>
            </a:r>
          </a:p>
          <a:p>
            <a:endParaRPr lang="pt-BR" sz="1300" b="1" dirty="0">
              <a:solidFill>
                <a:schemeClr val="bg1"/>
              </a:solidFill>
            </a:endParaRPr>
          </a:p>
          <a:p>
            <a:r>
              <a:rPr lang="pt-BR" sz="1300" b="1" dirty="0">
                <a:solidFill>
                  <a:schemeClr val="bg1"/>
                </a:solidFill>
              </a:rPr>
              <a:t>Impacto Econômico e Social:</a:t>
            </a:r>
            <a:endParaRPr lang="pt-BR" sz="1300" dirty="0">
              <a:solidFill>
                <a:schemeClr val="bg1"/>
              </a:solidFill>
            </a:endParaRPr>
          </a:p>
          <a:p>
            <a:r>
              <a:rPr lang="pt-BR" sz="1300" dirty="0">
                <a:solidFill>
                  <a:schemeClr val="bg1"/>
                </a:solidFill>
              </a:rPr>
              <a:t>A adoção do Bitcoin fortaleceu a economia local, atraindo turistas e investidores.</a:t>
            </a:r>
          </a:p>
          <a:p>
            <a:r>
              <a:rPr lang="pt-BR" sz="1300" dirty="0">
                <a:solidFill>
                  <a:schemeClr val="bg1"/>
                </a:solidFill>
              </a:rPr>
              <a:t>A comunidade rolantense demonstrou solidariedade utilizando criptomoedas para arrecadar fundos em situações de emergência, como enchentes que afetaram a região .</a:t>
            </a:r>
          </a:p>
          <a:p>
            <a:endParaRPr lang="pt-BR" sz="1300" dirty="0">
              <a:solidFill>
                <a:schemeClr val="bg1"/>
              </a:solidFill>
            </a:endParaRPr>
          </a:p>
          <a:p>
            <a:r>
              <a:rPr lang="pt-BR" sz="1300" b="1" dirty="0">
                <a:solidFill>
                  <a:schemeClr val="bg1"/>
                </a:solidFill>
              </a:rPr>
              <a:t>Conclusão:</a:t>
            </a:r>
            <a:br>
              <a:rPr lang="pt-BR" sz="1300" dirty="0">
                <a:solidFill>
                  <a:schemeClr val="bg1"/>
                </a:solidFill>
              </a:rPr>
            </a:br>
            <a:r>
              <a:rPr lang="pt-BR" sz="1300" dirty="0">
                <a:solidFill>
                  <a:schemeClr val="bg1"/>
                </a:solidFill>
              </a:rPr>
              <a:t>Rolante exemplifica como uma cidade de pequeno porte pode liderar a transformação digital e financeira, integrando o Bitcoin no cotidiano e posicionando-se como um modelo de inovação e adaptação tecnológica.</a:t>
            </a:r>
          </a:p>
        </p:txBody>
      </p:sp>
    </p:spTree>
    <p:extLst>
      <p:ext uri="{BB962C8B-B14F-4D97-AF65-F5344CB8AC3E}">
        <p14:creationId xmlns:p14="http://schemas.microsoft.com/office/powerpoint/2010/main" val="377982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29F8F9-4424-EFD2-B4EC-347EE8FA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5D8CA9-9DB5-0D6D-2121-14A8FF267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84880-E3EF-89FC-9B40-574C23264D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-31838" t="-45511" r="-25873" b="-25825"/>
          <a:stretch>
            <a:fillRect/>
          </a:stretch>
        </p:blipFill>
        <p:spPr>
          <a:xfrm rot="20716804">
            <a:off x="-1262936" y="148591"/>
            <a:ext cx="951655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EC2A1E-E013-36D8-DB1D-8DD2FE822B2B}"/>
              </a:ext>
            </a:extLst>
          </p:cNvPr>
          <p:cNvSpPr txBox="1"/>
          <p:nvPr/>
        </p:nvSpPr>
        <p:spPr>
          <a:xfrm>
            <a:off x="868680" y="889000"/>
            <a:ext cx="475001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Montserrat ExtraBold" panose="00000900000000000000" pitchFamily="2" charset="0"/>
              </a:rPr>
              <a:t>CONCLUSÕES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8E070-4A0E-F0E2-D5B9-3C8D5EFFF7E2}"/>
              </a:ext>
            </a:extLst>
          </p:cNvPr>
          <p:cNvSpPr txBox="1"/>
          <p:nvPr/>
        </p:nvSpPr>
        <p:spPr>
          <a:xfrm>
            <a:off x="1328966" y="5256140"/>
            <a:ext cx="7018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ExtraBold" panose="00000900000000000000" pitchFamily="2" charset="0"/>
              </a:rPr>
              <a:t>Bitcoin é </a:t>
            </a:r>
            <a:r>
              <a:rPr lang="en-US" sz="24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sobre</a:t>
            </a:r>
            <a:r>
              <a:rPr lang="en-US" sz="2400" dirty="0">
                <a:solidFill>
                  <a:schemeClr val="bg1"/>
                </a:solidFill>
                <a:latin typeface="Montserrat ExtraBold" panose="00000900000000000000" pitchFamily="2" charset="0"/>
              </a:rPr>
              <a:t> Liberdade, </a:t>
            </a:r>
            <a:r>
              <a:rPr lang="en-US" sz="24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retornando</a:t>
            </a:r>
            <a:r>
              <a:rPr lang="en-US" sz="2400" dirty="0">
                <a:solidFill>
                  <a:schemeClr val="bg1"/>
                </a:solidFill>
                <a:latin typeface="Montserrat ExtraBold" panose="00000900000000000000" pitchFamily="2" charset="0"/>
              </a:rPr>
              <a:t> a posse da </a:t>
            </a:r>
            <a:r>
              <a:rPr lang="en-US" sz="24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riqueza</a:t>
            </a:r>
            <a:r>
              <a:rPr lang="en-US" sz="24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ao</a:t>
            </a:r>
            <a:r>
              <a:rPr lang="en-US" sz="24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gerador</a:t>
            </a:r>
            <a:r>
              <a:rPr lang="en-US" sz="2400" dirty="0">
                <a:solidFill>
                  <a:schemeClr val="bg1"/>
                </a:solidFill>
                <a:latin typeface="Montserrat ExtraBold" panose="00000900000000000000" pitchFamily="2" charset="0"/>
              </a:rPr>
              <a:t> do valor. Isso é do </a:t>
            </a:r>
            <a:r>
              <a:rPr lang="en-US" sz="24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seu</a:t>
            </a:r>
            <a:r>
              <a:rPr lang="en-US" sz="2400" dirty="0">
                <a:solidFill>
                  <a:schemeClr val="bg1"/>
                </a:solidFill>
                <a:latin typeface="Montserrat ExtraBold" panose="00000900000000000000" pitchFamily="2" charset="0"/>
              </a:rPr>
              <a:t> interesse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E004D-644D-2CBE-C779-7C8ADAF95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997" y="2084832"/>
            <a:ext cx="6125263" cy="287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FA6D2-6F3E-CD64-A0FB-9917E2DB7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3070" y="3892047"/>
            <a:ext cx="757207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7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39C2AD-439F-D76F-AEB7-F268C2B21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2E010-865B-B47B-A996-ECD7D830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5A62B2-A6B0-B7A1-94D0-6C5D89550900}"/>
              </a:ext>
            </a:extLst>
          </p:cNvPr>
          <p:cNvSpPr/>
          <p:nvPr/>
        </p:nvSpPr>
        <p:spPr>
          <a:xfrm>
            <a:off x="670460" y="438181"/>
            <a:ext cx="7684869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ontserrat ExtraBold" panose="00000900000000000000" pitchFamily="2" charset="0"/>
              </a:rPr>
              <a:t>CHAMADA PARA AÇÃO!!</a:t>
            </a:r>
            <a:r>
              <a:rPr lang="en-US" sz="45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2D025-2290-CC53-52C5-85777288E5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21037832">
            <a:off x="1101780" y="2561449"/>
            <a:ext cx="5409248" cy="360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634D0-93C3-EB25-70BD-C407E70D0C0B}"/>
              </a:ext>
            </a:extLst>
          </p:cNvPr>
          <p:cNvSpPr txBox="1"/>
          <p:nvPr/>
        </p:nvSpPr>
        <p:spPr>
          <a:xfrm>
            <a:off x="9026945" y="512997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APOIO: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68EB6-47A5-842E-85DF-C66174D38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307" y="5592070"/>
            <a:ext cx="1483310" cy="89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ADB762-EDCD-FC7C-AAC8-753BE63B7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FDC9E7-2482-4954-2567-53C01CC63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E3B786-081F-9C5C-55AA-B259FA61750C}"/>
              </a:ext>
            </a:extLst>
          </p:cNvPr>
          <p:cNvSpPr txBox="1"/>
          <p:nvPr/>
        </p:nvSpPr>
        <p:spPr>
          <a:xfrm>
            <a:off x="890075" y="358929"/>
            <a:ext cx="808247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ESTUDE PARA SABER MAIS</a:t>
            </a:r>
            <a:endParaRPr lang="pt-BR" b="1" dirty="0">
              <a:solidFill>
                <a:schemeClr val="bg1"/>
              </a:solidFill>
            </a:endParaRPr>
          </a:p>
          <a:p>
            <a:endParaRPr lang="pt-BR" sz="1500" dirty="0">
              <a:solidFill>
                <a:schemeClr val="bg1"/>
              </a:solidFill>
            </a:endParaRPr>
          </a:p>
          <a:p>
            <a:r>
              <a:rPr lang="pt-BR" sz="2200" dirty="0">
                <a:solidFill>
                  <a:schemeClr val="bg1"/>
                </a:solidFill>
              </a:rPr>
              <a:t>Rede </a:t>
            </a:r>
            <a:r>
              <a:rPr lang="pt-BR" sz="2200" dirty="0" err="1">
                <a:solidFill>
                  <a:schemeClr val="bg1"/>
                </a:solidFill>
              </a:rPr>
              <a:t>Lightining</a:t>
            </a:r>
            <a:endParaRPr lang="pt-BR" sz="2200" dirty="0">
              <a:solidFill>
                <a:schemeClr val="bg1"/>
              </a:solidFill>
            </a:endParaRPr>
          </a:p>
          <a:p>
            <a:r>
              <a:rPr lang="pt-BR" sz="2200" dirty="0">
                <a:solidFill>
                  <a:schemeClr val="bg1"/>
                </a:solidFill>
              </a:rPr>
              <a:t>Carteiras digitais open-</a:t>
            </a:r>
            <a:r>
              <a:rPr lang="pt-BR" sz="2200" dirty="0" err="1">
                <a:solidFill>
                  <a:schemeClr val="bg1"/>
                </a:solidFill>
              </a:rPr>
              <a:t>source</a:t>
            </a:r>
            <a:r>
              <a:rPr lang="pt-BR" sz="2200" dirty="0">
                <a:solidFill>
                  <a:schemeClr val="bg1"/>
                </a:solidFill>
              </a:rPr>
              <a:t> com segurança</a:t>
            </a:r>
          </a:p>
          <a:p>
            <a:r>
              <a:rPr lang="pt-BR" sz="2200" dirty="0" err="1">
                <a:solidFill>
                  <a:schemeClr val="bg1"/>
                </a:solidFill>
              </a:rPr>
              <a:t>Not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r>
              <a:rPr lang="pt-BR" sz="2200" dirty="0" err="1">
                <a:solidFill>
                  <a:schemeClr val="bg1"/>
                </a:solidFill>
              </a:rPr>
              <a:t>Your</a:t>
            </a:r>
            <a:r>
              <a:rPr lang="pt-BR" sz="2200" dirty="0">
                <a:solidFill>
                  <a:schemeClr val="bg1"/>
                </a:solidFill>
              </a:rPr>
              <a:t> Keys, </a:t>
            </a:r>
            <a:r>
              <a:rPr lang="pt-BR" sz="2200" dirty="0" err="1">
                <a:solidFill>
                  <a:schemeClr val="bg1"/>
                </a:solidFill>
              </a:rPr>
              <a:t>Not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r>
              <a:rPr lang="pt-BR" sz="2200" dirty="0" err="1">
                <a:solidFill>
                  <a:schemeClr val="bg1"/>
                </a:solidFill>
              </a:rPr>
              <a:t>Your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r>
              <a:rPr lang="pt-BR" sz="2200" dirty="0" err="1">
                <a:solidFill>
                  <a:schemeClr val="bg1"/>
                </a:solidFill>
              </a:rPr>
              <a:t>Coins</a:t>
            </a:r>
            <a:endParaRPr lang="pt-BR" sz="2200" dirty="0">
              <a:solidFill>
                <a:schemeClr val="bg1"/>
              </a:solidFill>
            </a:endParaRPr>
          </a:p>
          <a:p>
            <a:endParaRPr lang="pt-BR" sz="1500" b="1" dirty="0">
              <a:solidFill>
                <a:schemeClr val="bg1"/>
              </a:solidFill>
            </a:endParaRPr>
          </a:p>
          <a:p>
            <a:endParaRPr lang="pt-BR" sz="15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C01B2-FC71-CD62-8D9D-16AA2DFC56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561855">
            <a:off x="6886576" y="2283522"/>
            <a:ext cx="4643950" cy="30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5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7B0DE-B473-D71A-D271-E4540734C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14385-96CF-56A0-C026-70006D8ADA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6551299" y="2229794"/>
            <a:ext cx="4827250" cy="3199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D58E4E-1410-3B94-8412-04EB88DB6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ED4B45-DDAC-34D5-D0AE-AE3FAD1F59A5}"/>
              </a:ext>
            </a:extLst>
          </p:cNvPr>
          <p:cNvSpPr txBox="1"/>
          <p:nvPr/>
        </p:nvSpPr>
        <p:spPr>
          <a:xfrm>
            <a:off x="813451" y="520511"/>
            <a:ext cx="765618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O que é Sistema Fiduciário?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Definição: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O sistema fiduciário é um modelo econômico em que o valor do dinheiro é sustentado pela confiança da população no governo emissor, e não por um lastro em bens físicos como ouro ou prata.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Funcionamento: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O governo, por meio do banco central, emite moeda. A aceitação dessa moeda depende da confiança dos cidadãos na estabilidade econômica e na autoridade monetária. O valor da moeda é mantido por políticas fiscais e monetárias, como controle da inflação e da taxa de juros.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Características: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Moeda sem lastro material. Baseado na confiança institucional.</a:t>
            </a:r>
          </a:p>
          <a:p>
            <a:r>
              <a:rPr lang="pt-BR" dirty="0">
                <a:solidFill>
                  <a:schemeClr val="bg1"/>
                </a:solidFill>
              </a:rPr>
              <a:t>É o sistema mais utilizado no mundo atualmente.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Curiosidade: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Desde o fim do padrão-ouro, na década de 1970, praticamente todas as economias do mundo adotaram o sistema fiduciário.</a:t>
            </a:r>
          </a:p>
        </p:txBody>
      </p:sp>
    </p:spTree>
    <p:extLst>
      <p:ext uri="{BB962C8B-B14F-4D97-AF65-F5344CB8AC3E}">
        <p14:creationId xmlns:p14="http://schemas.microsoft.com/office/powerpoint/2010/main" val="115360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C9F5B-3494-99E5-BA84-750E22721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1E24C-0937-5D9D-571B-489AB5290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2013960">
            <a:off x="5597633" y="1764153"/>
            <a:ext cx="5973127" cy="2582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798D83-C3BF-05C2-BEEE-FFACB9B9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09FA1-C0D8-3789-733F-E62D29F94BB4}"/>
              </a:ext>
            </a:extLst>
          </p:cNvPr>
          <p:cNvSpPr txBox="1"/>
          <p:nvPr/>
        </p:nvSpPr>
        <p:spPr>
          <a:xfrm>
            <a:off x="491491" y="274290"/>
            <a:ext cx="837819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Dinheiro Sem Lastro</a:t>
            </a:r>
          </a:p>
          <a:p>
            <a:endParaRPr lang="pt-BR" sz="1700" b="1" dirty="0">
              <a:solidFill>
                <a:schemeClr val="bg1"/>
              </a:solidFill>
            </a:endParaRPr>
          </a:p>
          <a:p>
            <a:r>
              <a:rPr lang="pt-BR" sz="1700" b="1" dirty="0">
                <a:solidFill>
                  <a:schemeClr val="bg1"/>
                </a:solidFill>
              </a:rPr>
              <a:t>Definição:</a:t>
            </a:r>
            <a:br>
              <a:rPr lang="pt-BR" sz="1700" dirty="0">
                <a:solidFill>
                  <a:schemeClr val="bg1"/>
                </a:solidFill>
              </a:rPr>
            </a:br>
            <a:r>
              <a:rPr lang="pt-BR" sz="1700" dirty="0">
                <a:solidFill>
                  <a:schemeClr val="bg1"/>
                </a:solidFill>
              </a:rPr>
              <a:t>Dinheiro sem lastro é aquele que não está vinculado a nenhum bem físico (como ouro ou prata). Seu valor é baseado exclusivamente na </a:t>
            </a:r>
            <a:r>
              <a:rPr lang="pt-BR" sz="1700" b="1" dirty="0">
                <a:solidFill>
                  <a:schemeClr val="bg1"/>
                </a:solidFill>
              </a:rPr>
              <a:t>confiança</a:t>
            </a:r>
            <a:r>
              <a:rPr lang="pt-BR" sz="1700" dirty="0">
                <a:solidFill>
                  <a:schemeClr val="bg1"/>
                </a:solidFill>
              </a:rPr>
              <a:t> da população no governo emissor e na </a:t>
            </a:r>
            <a:r>
              <a:rPr lang="pt-BR" sz="1700" b="1" dirty="0">
                <a:solidFill>
                  <a:schemeClr val="bg1"/>
                </a:solidFill>
              </a:rPr>
              <a:t>estabilidade econômica</a:t>
            </a:r>
            <a:r>
              <a:rPr lang="pt-BR" sz="1700" dirty="0">
                <a:solidFill>
                  <a:schemeClr val="bg1"/>
                </a:solidFill>
              </a:rPr>
              <a:t>.</a:t>
            </a:r>
          </a:p>
          <a:p>
            <a:endParaRPr lang="pt-BR" sz="1700" b="1" dirty="0">
              <a:solidFill>
                <a:schemeClr val="bg1"/>
              </a:solidFill>
            </a:endParaRPr>
          </a:p>
          <a:p>
            <a:r>
              <a:rPr lang="pt-BR" sz="1700" b="1" dirty="0">
                <a:solidFill>
                  <a:schemeClr val="bg1"/>
                </a:solidFill>
              </a:rPr>
              <a:t>Funcionamento:</a:t>
            </a:r>
            <a:endParaRPr lang="pt-BR" sz="1700" dirty="0">
              <a:solidFill>
                <a:schemeClr val="bg1"/>
              </a:solidFill>
            </a:endParaRPr>
          </a:p>
          <a:p>
            <a:r>
              <a:rPr lang="pt-BR" sz="1700" dirty="0">
                <a:solidFill>
                  <a:schemeClr val="bg1"/>
                </a:solidFill>
              </a:rPr>
              <a:t>Emitido por bancos centrais. Não há necessidade de manter reservas em ouro ou outros ativos. O valor é mantido por meio de políticas econômicas (inflação, juros, oferta de moeda).</a:t>
            </a:r>
          </a:p>
          <a:p>
            <a:endParaRPr lang="pt-BR" sz="1700" b="1" dirty="0">
              <a:solidFill>
                <a:schemeClr val="bg1"/>
              </a:solidFill>
            </a:endParaRPr>
          </a:p>
          <a:p>
            <a:r>
              <a:rPr lang="pt-BR" sz="1700" b="1" dirty="0">
                <a:solidFill>
                  <a:schemeClr val="bg1"/>
                </a:solidFill>
              </a:rPr>
              <a:t>Características:</a:t>
            </a:r>
            <a:endParaRPr lang="pt-BR" sz="1700" dirty="0">
              <a:solidFill>
                <a:schemeClr val="bg1"/>
              </a:solidFill>
            </a:endParaRPr>
          </a:p>
          <a:p>
            <a:r>
              <a:rPr lang="pt-BR" sz="1700" dirty="0">
                <a:solidFill>
                  <a:schemeClr val="bg1"/>
                </a:solidFill>
              </a:rPr>
              <a:t>Totalmente fiduciário. Flexível para políticas monetárias.</a:t>
            </a:r>
          </a:p>
          <a:p>
            <a:r>
              <a:rPr lang="pt-BR" sz="1700" dirty="0">
                <a:solidFill>
                  <a:schemeClr val="bg1"/>
                </a:solidFill>
              </a:rPr>
              <a:t>Sujeito à perda de valor por má gestão econômica (inflação, desvalorização).</a:t>
            </a:r>
          </a:p>
          <a:p>
            <a:endParaRPr lang="pt-BR" sz="1700" b="1" dirty="0">
              <a:solidFill>
                <a:schemeClr val="bg1"/>
              </a:solidFill>
            </a:endParaRPr>
          </a:p>
          <a:p>
            <a:r>
              <a:rPr lang="pt-BR" sz="1700" b="1" dirty="0">
                <a:solidFill>
                  <a:schemeClr val="bg1"/>
                </a:solidFill>
              </a:rPr>
              <a:t>Exemplo:</a:t>
            </a:r>
            <a:br>
              <a:rPr lang="pt-BR" sz="1700" dirty="0">
                <a:solidFill>
                  <a:schemeClr val="bg1"/>
                </a:solidFill>
              </a:rPr>
            </a:br>
            <a:r>
              <a:rPr lang="pt-BR" sz="1700" dirty="0">
                <a:solidFill>
                  <a:schemeClr val="bg1"/>
                </a:solidFill>
              </a:rPr>
              <a:t>Todas as moedas modernas, como o Real, o Dólar e o Euro, são exemplos de dinheiro sem lastro.</a:t>
            </a:r>
          </a:p>
          <a:p>
            <a:endParaRPr lang="pt-BR" sz="1700" b="1" dirty="0">
              <a:solidFill>
                <a:schemeClr val="bg1"/>
              </a:solidFill>
            </a:endParaRPr>
          </a:p>
          <a:p>
            <a:r>
              <a:rPr lang="pt-BR" sz="1700" b="1" dirty="0">
                <a:solidFill>
                  <a:schemeClr val="bg1"/>
                </a:solidFill>
              </a:rPr>
              <a:t>Curiosidade:</a:t>
            </a:r>
            <a:br>
              <a:rPr lang="pt-BR" sz="1700" dirty="0">
                <a:solidFill>
                  <a:schemeClr val="bg1"/>
                </a:solidFill>
              </a:rPr>
            </a:br>
            <a:r>
              <a:rPr lang="pt-BR" sz="1700" dirty="0">
                <a:solidFill>
                  <a:schemeClr val="bg1"/>
                </a:solidFill>
              </a:rPr>
              <a:t>Os Estados Unidos abandonaram oficialmente o padrão-ouro em 1971, marcando o início da era do dinheiro totalmente sem lastro.</a:t>
            </a:r>
          </a:p>
        </p:txBody>
      </p:sp>
    </p:spTree>
    <p:extLst>
      <p:ext uri="{BB962C8B-B14F-4D97-AF65-F5344CB8AC3E}">
        <p14:creationId xmlns:p14="http://schemas.microsoft.com/office/powerpoint/2010/main" val="1436141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EC061-DB81-4D4C-6E6B-702CFB17F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1C726-0DE1-B901-048D-9CBD2C6A14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872288" y="1685449"/>
            <a:ext cx="4408170" cy="2755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6CF67A-079D-6F70-5B6B-CC6BAD39AA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125432" y="3714929"/>
            <a:ext cx="4095750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A0BCA-5972-AFB2-6B72-A02624E3E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0BA117-6BEB-F97F-A32D-F5BEB0020ACA}"/>
              </a:ext>
            </a:extLst>
          </p:cNvPr>
          <p:cNvSpPr txBox="1"/>
          <p:nvPr/>
        </p:nvSpPr>
        <p:spPr>
          <a:xfrm>
            <a:off x="622327" y="659011"/>
            <a:ext cx="815591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Bancos Centrais e Centralização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O que são Bancos Centrais?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São instituições públicas responsáveis por emitir moeda, controlar a inflação, regular o sistema financeiro e definir políticas monetárias. </a:t>
            </a:r>
            <a:r>
              <a:rPr lang="pt-BR" dirty="0" err="1">
                <a:solidFill>
                  <a:schemeClr val="bg1"/>
                </a:solidFill>
              </a:rPr>
              <a:t>Ex</a:t>
            </a:r>
            <a:r>
              <a:rPr lang="pt-BR" dirty="0">
                <a:solidFill>
                  <a:schemeClr val="bg1"/>
                </a:solidFill>
              </a:rPr>
              <a:t>: Banco Central do Brasil, Federal Reserve (EUA), Banco Central Europeu.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Funções Principais: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Emitir moeda nacional. Controlar a taxa de juros e a inflação. Estabilizar o sistema financeiro. Supervisionar instituições bancárias.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Centralização Monetária: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O controle da política monetária fica concentrado nas mãos do Banco Central.</a:t>
            </a:r>
          </a:p>
          <a:p>
            <a:r>
              <a:rPr lang="pt-BR" dirty="0">
                <a:solidFill>
                  <a:schemeClr val="bg1"/>
                </a:solidFill>
              </a:rPr>
              <a:t>Permite respostas rápidas a crises econômicas.</a:t>
            </a:r>
          </a:p>
          <a:p>
            <a:r>
              <a:rPr lang="pt-BR" dirty="0">
                <a:solidFill>
                  <a:schemeClr val="bg1"/>
                </a:solidFill>
              </a:rPr>
              <a:t>Pode limitar a autonomia de mercados e indivíduos em relação ao dinheiro.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Curiosidade: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Apesar de independentes em muitos países, os bancos centrais são fortemente influenciados por diretrizes políticas e econômicas dos governos.</a:t>
            </a:r>
          </a:p>
        </p:txBody>
      </p:sp>
    </p:spTree>
    <p:extLst>
      <p:ext uri="{BB962C8B-B14F-4D97-AF65-F5344CB8AC3E}">
        <p14:creationId xmlns:p14="http://schemas.microsoft.com/office/powerpoint/2010/main" val="384551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83805-1EA8-527C-F788-1FC7DA84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09BDE-D6AA-5799-EDAD-9CD9DFA98E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777528" y="1548879"/>
            <a:ext cx="6324600" cy="3586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4384A-868F-1F3B-26F7-40BD6535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32F7E7-F1D4-C6E8-4DF4-EA33129901D6}"/>
              </a:ext>
            </a:extLst>
          </p:cNvPr>
          <p:cNvSpPr txBox="1"/>
          <p:nvPr/>
        </p:nvSpPr>
        <p:spPr>
          <a:xfrm>
            <a:off x="1363416" y="756580"/>
            <a:ext cx="782630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O que é Moeda Fiduciária?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Definição: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Moeda fiduciária é o dinheiro emitido por governos, sem valor intrínseco, cujo valor é baseado na confiança da população.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Exemplos: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Real (BRL), Dólar (USD), Euro (EUR).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Características: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Emitida por bancos centrais.</a:t>
            </a:r>
          </a:p>
          <a:p>
            <a:r>
              <a:rPr lang="pt-BR" sz="2000" dirty="0">
                <a:solidFill>
                  <a:schemeClr val="bg1"/>
                </a:solidFill>
              </a:rPr>
              <a:t>Não é lastreada em metais preciosos.</a:t>
            </a:r>
          </a:p>
          <a:p>
            <a:r>
              <a:rPr lang="pt-BR" sz="2000" dirty="0">
                <a:solidFill>
                  <a:schemeClr val="bg1"/>
                </a:solidFill>
              </a:rPr>
              <a:t>Controlada por políticas monetárias.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Curiosidade: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A palavra </a:t>
            </a:r>
            <a:r>
              <a:rPr lang="pt-BR" sz="2000" i="1" dirty="0">
                <a:solidFill>
                  <a:schemeClr val="bg1"/>
                </a:solidFill>
              </a:rPr>
              <a:t>"fiduciária"</a:t>
            </a:r>
            <a:r>
              <a:rPr lang="pt-BR" sz="2000" dirty="0">
                <a:solidFill>
                  <a:schemeClr val="bg1"/>
                </a:solidFill>
              </a:rPr>
              <a:t> vem do latim </a:t>
            </a:r>
            <a:r>
              <a:rPr lang="pt-BR" sz="2000" i="1" dirty="0" err="1">
                <a:solidFill>
                  <a:schemeClr val="bg1"/>
                </a:solidFill>
              </a:rPr>
              <a:t>fiducia</a:t>
            </a:r>
            <a:r>
              <a:rPr lang="pt-BR" sz="2000" dirty="0">
                <a:solidFill>
                  <a:schemeClr val="bg1"/>
                </a:solidFill>
              </a:rPr>
              <a:t>, que significa "confiança".</a:t>
            </a:r>
          </a:p>
        </p:txBody>
      </p:sp>
    </p:spTree>
    <p:extLst>
      <p:ext uri="{BB962C8B-B14F-4D97-AF65-F5344CB8AC3E}">
        <p14:creationId xmlns:p14="http://schemas.microsoft.com/office/powerpoint/2010/main" val="335293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7F94D-DABB-E014-EF15-4C380B17E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EF8B70-4C0B-72DB-B893-C47D456857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531927" y="1413949"/>
            <a:ext cx="6046664" cy="4030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56541-96DE-AE0C-94BD-53647215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3A688AF-B474-486C-CB04-231994828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410" y="1474299"/>
            <a:ext cx="8321040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Definição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Bitcoin é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criptomoeda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descentralizada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criada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2009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pessoa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(ou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grupo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 sob 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pseudônimo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Satoshi Nakamoto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Tecnologia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Baseado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blockchain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um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sistema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registro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público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imutável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Principais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características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Não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depende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governos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ou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bancos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Emissão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limitada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máximo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21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milhões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bitcoins.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Pode ser usado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investimento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ou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meio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troca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Curiosidade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primeira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compra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registrada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com Bitcoin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pizza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10.000 BTC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2010.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72780-D8E1-6009-4D2D-81CD2C62E229}"/>
              </a:ext>
            </a:extLst>
          </p:cNvPr>
          <p:cNvSpPr txBox="1"/>
          <p:nvPr/>
        </p:nvSpPr>
        <p:spPr>
          <a:xfrm>
            <a:off x="723899" y="289318"/>
            <a:ext cx="1058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Montserrat ExtraBold" panose="00000900000000000000" pitchFamily="2" charset="0"/>
              </a:rPr>
              <a:t>INTRODUÇÃO AO BITCOIN: O Futuro das </a:t>
            </a:r>
            <a:r>
              <a:rPr lang="en-US" sz="3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Transações</a:t>
            </a:r>
            <a:r>
              <a:rPr lang="en-US" sz="3000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Financeiras</a:t>
            </a:r>
            <a:endParaRPr lang="en-US" sz="3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8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FD0E2D-B866-5358-32C6-DCDA7B8DF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19784-11A0-E382-713C-148637D9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D94DC-DACD-D928-55C4-BCD81C2FFC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27375" r="25375"/>
          <a:stretch>
            <a:fillRect/>
          </a:stretch>
        </p:blipFill>
        <p:spPr>
          <a:xfrm>
            <a:off x="9137650" y="376129"/>
            <a:ext cx="2715260" cy="30528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ABCAA9-CC37-C8FD-365F-6B9ED2629EE5}"/>
              </a:ext>
            </a:extLst>
          </p:cNvPr>
          <p:cNvSpPr txBox="1"/>
          <p:nvPr/>
        </p:nvSpPr>
        <p:spPr>
          <a:xfrm>
            <a:off x="845820" y="359598"/>
            <a:ext cx="8538210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O que é Bitcoin?</a:t>
            </a:r>
          </a:p>
          <a:p>
            <a:endParaRPr lang="pt-BR" sz="1700" b="1" dirty="0">
              <a:solidFill>
                <a:schemeClr val="bg1"/>
              </a:solidFill>
            </a:endParaRPr>
          </a:p>
          <a:p>
            <a:r>
              <a:rPr lang="pt-BR" sz="1700" b="1" dirty="0">
                <a:solidFill>
                  <a:schemeClr val="bg1"/>
                </a:solidFill>
              </a:rPr>
              <a:t>Definição:</a:t>
            </a:r>
            <a:br>
              <a:rPr lang="pt-BR" sz="1700" dirty="0">
                <a:solidFill>
                  <a:schemeClr val="bg1"/>
                </a:solidFill>
              </a:rPr>
            </a:br>
            <a:r>
              <a:rPr lang="pt-BR" sz="1700" dirty="0">
                <a:solidFill>
                  <a:schemeClr val="bg1"/>
                </a:solidFill>
              </a:rPr>
              <a:t>Bitcoin é uma </a:t>
            </a:r>
            <a:r>
              <a:rPr lang="pt-BR" sz="1700" b="1" dirty="0">
                <a:solidFill>
                  <a:schemeClr val="bg1"/>
                </a:solidFill>
              </a:rPr>
              <a:t>moeda digital descentralizada</a:t>
            </a:r>
            <a:r>
              <a:rPr lang="pt-BR" sz="1700" dirty="0">
                <a:solidFill>
                  <a:schemeClr val="bg1"/>
                </a:solidFill>
              </a:rPr>
              <a:t>, criada em 2009 por uma entidade conhecida como </a:t>
            </a:r>
            <a:r>
              <a:rPr lang="pt-BR" sz="1700" i="1" dirty="0" err="1">
                <a:solidFill>
                  <a:schemeClr val="bg1"/>
                </a:solidFill>
              </a:rPr>
              <a:t>Satoshi</a:t>
            </a:r>
            <a:r>
              <a:rPr lang="pt-BR" sz="1700" i="1" dirty="0">
                <a:solidFill>
                  <a:schemeClr val="bg1"/>
                </a:solidFill>
              </a:rPr>
              <a:t> </a:t>
            </a:r>
            <a:r>
              <a:rPr lang="pt-BR" sz="1700" i="1" dirty="0" err="1">
                <a:solidFill>
                  <a:schemeClr val="bg1"/>
                </a:solidFill>
              </a:rPr>
              <a:t>Nakamoto</a:t>
            </a:r>
            <a:r>
              <a:rPr lang="pt-BR" sz="1700" dirty="0">
                <a:solidFill>
                  <a:schemeClr val="bg1"/>
                </a:solidFill>
              </a:rPr>
              <a:t>. É a primeira e mais conhecida </a:t>
            </a:r>
            <a:r>
              <a:rPr lang="pt-BR" sz="1700" b="1" dirty="0">
                <a:solidFill>
                  <a:schemeClr val="bg1"/>
                </a:solidFill>
              </a:rPr>
              <a:t>criptomoeda</a:t>
            </a:r>
            <a:r>
              <a:rPr lang="pt-BR" sz="1700" dirty="0">
                <a:solidFill>
                  <a:schemeClr val="bg1"/>
                </a:solidFill>
              </a:rPr>
              <a:t> do mundo.</a:t>
            </a:r>
          </a:p>
          <a:p>
            <a:endParaRPr lang="pt-BR" sz="1700" b="1" dirty="0">
              <a:solidFill>
                <a:schemeClr val="bg1"/>
              </a:solidFill>
            </a:endParaRPr>
          </a:p>
          <a:p>
            <a:r>
              <a:rPr lang="pt-BR" sz="1700" b="1" dirty="0">
                <a:solidFill>
                  <a:schemeClr val="bg1"/>
                </a:solidFill>
              </a:rPr>
              <a:t>Como funciona:</a:t>
            </a:r>
            <a:endParaRPr lang="pt-BR" sz="1700" dirty="0">
              <a:solidFill>
                <a:schemeClr val="bg1"/>
              </a:solidFill>
            </a:endParaRPr>
          </a:p>
          <a:p>
            <a:r>
              <a:rPr lang="pt-BR" sz="1700" dirty="0">
                <a:solidFill>
                  <a:schemeClr val="bg1"/>
                </a:solidFill>
              </a:rPr>
              <a:t>Utiliza a tecnologia </a:t>
            </a:r>
            <a:r>
              <a:rPr lang="pt-BR" sz="1700" b="1" dirty="0">
                <a:solidFill>
                  <a:schemeClr val="bg1"/>
                </a:solidFill>
              </a:rPr>
              <a:t>blockchain</a:t>
            </a:r>
            <a:r>
              <a:rPr lang="pt-BR" sz="1700" dirty="0">
                <a:solidFill>
                  <a:schemeClr val="bg1"/>
                </a:solidFill>
              </a:rPr>
              <a:t>, um registro público e imutável de todas as transações.</a:t>
            </a:r>
          </a:p>
          <a:p>
            <a:r>
              <a:rPr lang="pt-BR" sz="1700" dirty="0">
                <a:solidFill>
                  <a:schemeClr val="bg1"/>
                </a:solidFill>
              </a:rPr>
              <a:t>Funciona </a:t>
            </a:r>
            <a:r>
              <a:rPr lang="pt-BR" sz="1700" b="1" dirty="0">
                <a:solidFill>
                  <a:schemeClr val="bg1"/>
                </a:solidFill>
              </a:rPr>
              <a:t>sem intermediários</a:t>
            </a:r>
            <a:r>
              <a:rPr lang="pt-BR" sz="1700" dirty="0">
                <a:solidFill>
                  <a:schemeClr val="bg1"/>
                </a:solidFill>
              </a:rPr>
              <a:t> (como bancos), permitindo transferências diretas entre pessoas.</a:t>
            </a:r>
          </a:p>
          <a:p>
            <a:r>
              <a:rPr lang="pt-BR" sz="1700" dirty="0">
                <a:solidFill>
                  <a:schemeClr val="bg1"/>
                </a:solidFill>
              </a:rPr>
              <a:t>A rede é mantida por computadores chamados </a:t>
            </a:r>
            <a:r>
              <a:rPr lang="pt-BR" sz="1700" b="1" dirty="0">
                <a:solidFill>
                  <a:schemeClr val="bg1"/>
                </a:solidFill>
              </a:rPr>
              <a:t>mineradores</a:t>
            </a:r>
            <a:r>
              <a:rPr lang="pt-BR" sz="1700" dirty="0">
                <a:solidFill>
                  <a:schemeClr val="bg1"/>
                </a:solidFill>
              </a:rPr>
              <a:t>, que validam as transações.</a:t>
            </a:r>
          </a:p>
          <a:p>
            <a:endParaRPr lang="pt-BR" sz="1700" b="1" dirty="0">
              <a:solidFill>
                <a:schemeClr val="bg1"/>
              </a:solidFill>
            </a:endParaRPr>
          </a:p>
          <a:p>
            <a:r>
              <a:rPr lang="pt-BR" sz="1700" b="1" dirty="0">
                <a:solidFill>
                  <a:schemeClr val="bg1"/>
                </a:solidFill>
              </a:rPr>
              <a:t>Características principais:</a:t>
            </a:r>
            <a:endParaRPr lang="pt-BR" sz="1700" dirty="0">
              <a:solidFill>
                <a:schemeClr val="bg1"/>
              </a:solidFill>
            </a:endParaRPr>
          </a:p>
          <a:p>
            <a:r>
              <a:rPr lang="pt-BR" sz="1700" dirty="0">
                <a:solidFill>
                  <a:schemeClr val="bg1"/>
                </a:solidFill>
              </a:rPr>
              <a:t>Oferta limitada: máximo de </a:t>
            </a:r>
            <a:r>
              <a:rPr lang="pt-BR" sz="1700" b="1" dirty="0">
                <a:solidFill>
                  <a:schemeClr val="bg1"/>
                </a:solidFill>
              </a:rPr>
              <a:t>21 milhões de bitcoins</a:t>
            </a:r>
            <a:r>
              <a:rPr lang="pt-BR" sz="1700" dirty="0">
                <a:solidFill>
                  <a:schemeClr val="bg1"/>
                </a:solidFill>
              </a:rPr>
              <a:t>. Resistente à censura e controle governamental. Pode ser usado como </a:t>
            </a:r>
            <a:r>
              <a:rPr lang="pt-BR" sz="1700" b="1" dirty="0">
                <a:solidFill>
                  <a:schemeClr val="bg1"/>
                </a:solidFill>
              </a:rPr>
              <a:t>meio de pagamento</a:t>
            </a:r>
            <a:r>
              <a:rPr lang="pt-BR" sz="1700" dirty="0">
                <a:solidFill>
                  <a:schemeClr val="bg1"/>
                </a:solidFill>
              </a:rPr>
              <a:t> ou </a:t>
            </a:r>
            <a:r>
              <a:rPr lang="pt-BR" sz="1700" b="1" dirty="0">
                <a:solidFill>
                  <a:schemeClr val="bg1"/>
                </a:solidFill>
              </a:rPr>
              <a:t>reserva de valor</a:t>
            </a:r>
            <a:r>
              <a:rPr lang="pt-BR" sz="1700" dirty="0">
                <a:solidFill>
                  <a:schemeClr val="bg1"/>
                </a:solidFill>
              </a:rPr>
              <a:t>.</a:t>
            </a:r>
          </a:p>
          <a:p>
            <a:endParaRPr lang="pt-BR" sz="1700" b="1" dirty="0">
              <a:solidFill>
                <a:schemeClr val="bg1"/>
              </a:solidFill>
            </a:endParaRPr>
          </a:p>
          <a:p>
            <a:endParaRPr lang="pt-BR" sz="1700" dirty="0">
              <a:solidFill>
                <a:schemeClr val="bg1"/>
              </a:solidFill>
            </a:endParaRPr>
          </a:p>
          <a:p>
            <a:endParaRPr lang="pt-BR" sz="1700" dirty="0">
              <a:solidFill>
                <a:schemeClr val="bg1"/>
              </a:solidFill>
            </a:endParaRPr>
          </a:p>
          <a:p>
            <a:pPr algn="ctr"/>
            <a:r>
              <a:rPr lang="pt-BR" sz="17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“O Bitcoin foi projetado para ser protegido da influência de líderes carismáticos” –  </a:t>
            </a:r>
            <a:r>
              <a:rPr lang="pt-BR" sz="1700" b="1" cap="small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Satoshi</a:t>
            </a:r>
            <a:r>
              <a:rPr lang="pt-BR" sz="1700" b="1" cap="small" dirty="0">
                <a:solidFill>
                  <a:schemeClr val="bg1"/>
                </a:solidFill>
                <a:latin typeface="Montserrat ExtraBold" panose="00000900000000000000" pitchFamily="2" charset="0"/>
              </a:rPr>
              <a:t> </a:t>
            </a:r>
            <a:r>
              <a:rPr lang="pt-BR" sz="1700" b="1" cap="small" dirty="0" err="1">
                <a:solidFill>
                  <a:schemeClr val="bg1"/>
                </a:solidFill>
                <a:latin typeface="Montserrat ExtraBold" panose="00000900000000000000" pitchFamily="2" charset="0"/>
              </a:rPr>
              <a:t>Nakamoto</a:t>
            </a:r>
            <a:endParaRPr lang="pt-BR" sz="1700" b="1" cap="small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3836E-6F85-6948-F9B3-26AB985A63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9425517" y="4089029"/>
            <a:ext cx="2140796" cy="137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0AD93-1D85-9397-3ADD-1C1D888A5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FA6971-DFEF-7FED-970A-FD1956CA8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8D5EB5-265D-DF31-9301-E8EC4072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644799">
            <a:off x="7946640" y="2954460"/>
            <a:ext cx="3772613" cy="212278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DE7388E-2B7A-BB6B-CC0B-7954E1106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1" y="354014"/>
            <a:ext cx="10378440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5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Camadas</a:t>
            </a:r>
            <a: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 ExtraBold" panose="00000900000000000000" pitchFamily="2" charset="0"/>
              </a:rPr>
              <a:t> do Bitcoin: On-chain e </a:t>
            </a:r>
            <a: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Montserrat ExtraBold" panose="00000900000000000000" pitchFamily="2" charset="0"/>
              </a:rPr>
              <a:t>Lightning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Montserrat ExtraBold" panose="000009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1️⃣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Camada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On-chain (Blockchain Principal):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É a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camada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do Bitcoin, onde todas 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transações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são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registradas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diretamente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blockchain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pública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Oferece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máxima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segurança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descentralização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mas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possui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limitações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velocidade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altas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taxas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períodos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grande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uso.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Tempo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médio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transação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cerca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10 minutos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bloco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2️⃣ Lightning Network (Segunda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Camada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É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uma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solução de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segunda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camada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construída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sobre a blockchain do Bitcoin.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Permite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transações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instantâneas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com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baixíssimas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taxas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fora da blockchain principal.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Ideal para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micropagamentos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uso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cotidiano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(ex: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comprar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café, pagar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serviços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transações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são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liquidadas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blockchain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apenas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quando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canais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são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fechados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Resumo: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On-chain =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segurança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registro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permanente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⚡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Lightning =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velocidade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eficiência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IMPORTANTE: “not your keys, not your coins” –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chave-privada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sua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mão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n</a:t>
            </a: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</a:rPr>
              <a:t>ão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 3os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14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56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EF9C9-2DE4-1EF2-96AD-73E11048A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503557-F33B-238E-93AE-24BBD000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617" y="5782687"/>
            <a:ext cx="1753023" cy="801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32535D-0146-608F-A067-A27E81391573}"/>
              </a:ext>
            </a:extLst>
          </p:cNvPr>
          <p:cNvSpPr txBox="1"/>
          <p:nvPr/>
        </p:nvSpPr>
        <p:spPr>
          <a:xfrm>
            <a:off x="890075" y="358929"/>
            <a:ext cx="8082475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Rede de Pagamentos e Recebimentos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sz="1500" b="1" dirty="0">
                <a:solidFill>
                  <a:schemeClr val="bg1"/>
                </a:solidFill>
              </a:rPr>
              <a:t>O que é?</a:t>
            </a:r>
            <a:br>
              <a:rPr lang="pt-BR" sz="1500" dirty="0">
                <a:solidFill>
                  <a:schemeClr val="bg1"/>
                </a:solidFill>
              </a:rPr>
            </a:br>
            <a:r>
              <a:rPr lang="pt-BR" sz="1500" dirty="0">
                <a:solidFill>
                  <a:schemeClr val="bg1"/>
                </a:solidFill>
              </a:rPr>
              <a:t>A rede de pagamentos com Bitcoin permite a </a:t>
            </a:r>
            <a:r>
              <a:rPr lang="pt-BR" sz="1500" b="1" dirty="0">
                <a:solidFill>
                  <a:schemeClr val="bg1"/>
                </a:solidFill>
              </a:rPr>
              <a:t>transferência direta de valores entre pessoas ou empresas</a:t>
            </a:r>
            <a:r>
              <a:rPr lang="pt-BR" sz="1500" dirty="0">
                <a:solidFill>
                  <a:schemeClr val="bg1"/>
                </a:solidFill>
              </a:rPr>
              <a:t>, sem a necessidade de intermediários como bancos ou operadoras de cartão.</a:t>
            </a:r>
          </a:p>
          <a:p>
            <a:endParaRPr lang="pt-BR" sz="1500" dirty="0">
              <a:solidFill>
                <a:schemeClr val="bg1"/>
              </a:solidFill>
            </a:endParaRPr>
          </a:p>
          <a:p>
            <a:r>
              <a:rPr lang="pt-BR" sz="1500" b="1" dirty="0">
                <a:solidFill>
                  <a:schemeClr val="bg1"/>
                </a:solidFill>
              </a:rPr>
              <a:t>Como funciona:</a:t>
            </a:r>
            <a:endParaRPr lang="pt-BR" sz="1500" dirty="0">
              <a:solidFill>
                <a:schemeClr val="bg1"/>
              </a:solidFill>
            </a:endParaRPr>
          </a:p>
          <a:p>
            <a:r>
              <a:rPr lang="pt-BR" sz="1500" dirty="0">
                <a:solidFill>
                  <a:schemeClr val="bg1"/>
                </a:solidFill>
              </a:rPr>
              <a:t>Os usuários utilizam </a:t>
            </a:r>
            <a:r>
              <a:rPr lang="pt-BR" sz="1500" b="1" dirty="0">
                <a:solidFill>
                  <a:schemeClr val="bg1"/>
                </a:solidFill>
              </a:rPr>
              <a:t>carteiras digitais</a:t>
            </a:r>
            <a:r>
              <a:rPr lang="pt-BR" sz="1500" dirty="0">
                <a:solidFill>
                  <a:schemeClr val="bg1"/>
                </a:solidFill>
              </a:rPr>
              <a:t> para enviar e receber bitcoins. </a:t>
            </a:r>
          </a:p>
          <a:p>
            <a:r>
              <a:rPr lang="pt-BR" sz="1500" dirty="0">
                <a:solidFill>
                  <a:schemeClr val="bg1"/>
                </a:solidFill>
              </a:rPr>
              <a:t>As transações podem ocorrer de duas formas:</a:t>
            </a:r>
            <a:br>
              <a:rPr lang="pt-BR" sz="1500" dirty="0">
                <a:solidFill>
                  <a:schemeClr val="bg1"/>
                </a:solidFill>
              </a:rPr>
            </a:br>
            <a:r>
              <a:rPr lang="pt-BR" sz="1500" dirty="0">
                <a:solidFill>
                  <a:schemeClr val="bg1"/>
                </a:solidFill>
              </a:rPr>
              <a:t>🔸 </a:t>
            </a:r>
            <a:r>
              <a:rPr lang="pt-BR" sz="1500" b="1" dirty="0" err="1">
                <a:solidFill>
                  <a:schemeClr val="bg1"/>
                </a:solidFill>
              </a:rPr>
              <a:t>On-chain</a:t>
            </a:r>
            <a:r>
              <a:rPr lang="pt-BR" sz="1500" dirty="0">
                <a:solidFill>
                  <a:schemeClr val="bg1"/>
                </a:solidFill>
              </a:rPr>
              <a:t>: registradas na blockchain principal (mais seguras, mas mais lentas).</a:t>
            </a:r>
            <a:br>
              <a:rPr lang="pt-BR" sz="1500" dirty="0">
                <a:solidFill>
                  <a:schemeClr val="bg1"/>
                </a:solidFill>
              </a:rPr>
            </a:br>
            <a:r>
              <a:rPr lang="pt-BR" sz="1500" dirty="0">
                <a:solidFill>
                  <a:schemeClr val="bg1"/>
                </a:solidFill>
              </a:rPr>
              <a:t>🔸 </a:t>
            </a:r>
            <a:r>
              <a:rPr lang="pt-BR" sz="1500" b="1" dirty="0" err="1">
                <a:solidFill>
                  <a:schemeClr val="bg1"/>
                </a:solidFill>
              </a:rPr>
              <a:t>Lightning</a:t>
            </a:r>
            <a:r>
              <a:rPr lang="pt-BR" sz="1500" b="1" dirty="0">
                <a:solidFill>
                  <a:schemeClr val="bg1"/>
                </a:solidFill>
              </a:rPr>
              <a:t> Network</a:t>
            </a:r>
            <a:r>
              <a:rPr lang="pt-BR" sz="1500" dirty="0">
                <a:solidFill>
                  <a:schemeClr val="bg1"/>
                </a:solidFill>
              </a:rPr>
              <a:t>: instantâneas e com taxas mínimas, ideais para o dia a dia.</a:t>
            </a:r>
          </a:p>
          <a:p>
            <a:endParaRPr lang="pt-BR" sz="1500" b="1" dirty="0">
              <a:solidFill>
                <a:schemeClr val="bg1"/>
              </a:solidFill>
            </a:endParaRPr>
          </a:p>
          <a:p>
            <a:r>
              <a:rPr lang="pt-BR" sz="1500" b="1" dirty="0">
                <a:solidFill>
                  <a:schemeClr val="bg1"/>
                </a:solidFill>
              </a:rPr>
              <a:t>Vantagens:</a:t>
            </a:r>
            <a:br>
              <a:rPr lang="pt-BR" sz="1500" dirty="0">
                <a:solidFill>
                  <a:schemeClr val="bg1"/>
                </a:solidFill>
              </a:rPr>
            </a:br>
            <a:r>
              <a:rPr lang="pt-BR" sz="1500" dirty="0">
                <a:solidFill>
                  <a:schemeClr val="bg1"/>
                </a:solidFill>
              </a:rPr>
              <a:t>✅ Baixas taxas (especialmente na </a:t>
            </a:r>
            <a:r>
              <a:rPr lang="pt-BR" sz="1500" dirty="0" err="1">
                <a:solidFill>
                  <a:schemeClr val="bg1"/>
                </a:solidFill>
              </a:rPr>
              <a:t>Lightning</a:t>
            </a:r>
            <a:r>
              <a:rPr lang="pt-BR" sz="1500" dirty="0">
                <a:solidFill>
                  <a:schemeClr val="bg1"/>
                </a:solidFill>
              </a:rPr>
              <a:t>).</a:t>
            </a:r>
            <a:br>
              <a:rPr lang="pt-BR" sz="1500" dirty="0">
                <a:solidFill>
                  <a:schemeClr val="bg1"/>
                </a:solidFill>
              </a:rPr>
            </a:br>
            <a:r>
              <a:rPr lang="pt-BR" sz="1500" dirty="0">
                <a:solidFill>
                  <a:schemeClr val="bg1"/>
                </a:solidFill>
              </a:rPr>
              <a:t>✅ Acessível globalmente, 24/7.</a:t>
            </a:r>
            <a:br>
              <a:rPr lang="pt-BR" sz="1500" dirty="0">
                <a:solidFill>
                  <a:schemeClr val="bg1"/>
                </a:solidFill>
              </a:rPr>
            </a:br>
            <a:r>
              <a:rPr lang="pt-BR" sz="1500" dirty="0">
                <a:solidFill>
                  <a:schemeClr val="bg1"/>
                </a:solidFill>
              </a:rPr>
              <a:t>✅ Sem necessidade de aprovação bancária.</a:t>
            </a:r>
            <a:br>
              <a:rPr lang="pt-BR" sz="1500" dirty="0">
                <a:solidFill>
                  <a:schemeClr val="bg1"/>
                </a:solidFill>
              </a:rPr>
            </a:br>
            <a:r>
              <a:rPr lang="pt-BR" sz="1500" dirty="0">
                <a:solidFill>
                  <a:schemeClr val="bg1"/>
                </a:solidFill>
              </a:rPr>
              <a:t>✅ Transparência e segurança garantidas pela tecnologia blockchain.</a:t>
            </a:r>
          </a:p>
          <a:p>
            <a:endParaRPr lang="pt-BR" sz="1500" b="1" dirty="0">
              <a:solidFill>
                <a:schemeClr val="bg1"/>
              </a:solidFill>
            </a:endParaRPr>
          </a:p>
          <a:p>
            <a:r>
              <a:rPr lang="pt-BR" sz="1500" b="1" dirty="0">
                <a:solidFill>
                  <a:schemeClr val="bg1"/>
                </a:solidFill>
              </a:rPr>
              <a:t>Aplicações práticas:</a:t>
            </a:r>
            <a:endParaRPr lang="pt-BR" sz="1500" dirty="0">
              <a:solidFill>
                <a:schemeClr val="bg1"/>
              </a:solidFill>
            </a:endParaRPr>
          </a:p>
          <a:p>
            <a:r>
              <a:rPr lang="pt-BR" sz="1500" dirty="0">
                <a:solidFill>
                  <a:schemeClr val="bg1"/>
                </a:solidFill>
              </a:rPr>
              <a:t>Pagamentos em lojas físicas e virtuais. Transferências internacionais. </a:t>
            </a:r>
          </a:p>
          <a:p>
            <a:r>
              <a:rPr lang="pt-BR" sz="1500" dirty="0">
                <a:solidFill>
                  <a:schemeClr val="bg1"/>
                </a:solidFill>
              </a:rPr>
              <a:t>Doações, gorjetas e micropagamentos.</a:t>
            </a:r>
          </a:p>
          <a:p>
            <a:endParaRPr lang="pt-BR" sz="1500" b="1" dirty="0">
              <a:solidFill>
                <a:schemeClr val="bg1"/>
              </a:solidFill>
            </a:endParaRPr>
          </a:p>
          <a:p>
            <a:r>
              <a:rPr lang="pt-BR" sz="1500" b="1" dirty="0">
                <a:solidFill>
                  <a:schemeClr val="bg1"/>
                </a:solidFill>
              </a:rPr>
              <a:t>Curiosidade:</a:t>
            </a:r>
            <a:br>
              <a:rPr lang="pt-BR" sz="1500" dirty="0">
                <a:solidFill>
                  <a:schemeClr val="bg1"/>
                </a:solidFill>
              </a:rPr>
            </a:br>
            <a:r>
              <a:rPr lang="pt-BR" sz="1500" dirty="0">
                <a:solidFill>
                  <a:schemeClr val="bg1"/>
                </a:solidFill>
              </a:rPr>
              <a:t>Cada vez mais empresas — como cafés, </a:t>
            </a:r>
            <a:r>
              <a:rPr lang="pt-BR" sz="1500" dirty="0" err="1">
                <a:solidFill>
                  <a:schemeClr val="bg1"/>
                </a:solidFill>
              </a:rPr>
              <a:t>e-commerces</a:t>
            </a:r>
            <a:r>
              <a:rPr lang="pt-BR" sz="1500" dirty="0">
                <a:solidFill>
                  <a:schemeClr val="bg1"/>
                </a:solidFill>
              </a:rPr>
              <a:t> e até instituições — estão aceitando pagamentos com Bitcoin.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49FF8-A4DB-459D-F118-8BAB9225DB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561855">
            <a:off x="6886576" y="2283522"/>
            <a:ext cx="4643950" cy="30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0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1419</Words>
  <Application>Microsoft Office PowerPoint</Application>
  <PresentationFormat>Widescreen</PresentationFormat>
  <Paragraphs>138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Montserrat ExtraBold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Francisco Silla Safont</dc:creator>
  <cp:lastModifiedBy>RGS Contabilidade</cp:lastModifiedBy>
  <cp:revision>9</cp:revision>
  <dcterms:created xsi:type="dcterms:W3CDTF">2025-06-03T16:21:30Z</dcterms:created>
  <dcterms:modified xsi:type="dcterms:W3CDTF">2025-06-06T15:00:47Z</dcterms:modified>
</cp:coreProperties>
</file>